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3"/>
  </p:sldMasterIdLst>
  <p:notesMasterIdLst>
    <p:notesMasterId r:id="rId13"/>
  </p:notesMasterIdLst>
  <p:sldIdLst>
    <p:sldId id="16673288" r:id="rId4"/>
    <p:sldId id="16673287" r:id="rId5"/>
    <p:sldId id="16673289" r:id="rId6"/>
    <p:sldId id="16673291" r:id="rId7"/>
    <p:sldId id="16673292" r:id="rId8"/>
    <p:sldId id="16673293" r:id="rId9"/>
    <p:sldId id="16673294" r:id="rId10"/>
    <p:sldId id="16673290" r:id="rId11"/>
    <p:sldId id="4127" r:id="rId12"/>
  </p:sldIdLst>
  <p:sldSz cx="12192000" cy="6858000"/>
  <p:notesSz cx="7102475" cy="12131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 showGuides="1">
      <p:cViewPr>
        <p:scale>
          <a:sx n="68" d="100"/>
          <a:sy n="68" d="100"/>
        </p:scale>
        <p:origin x="-732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608690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608690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FB6E54A-769F-4DF3-850D-324F3E0FD133}" type="datetimeFigureOut">
              <a:rPr lang="en-ID" smtClean="0"/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87313" y="1516063"/>
            <a:ext cx="7277101" cy="4094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5838369"/>
            <a:ext cx="5681980" cy="4776847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1522987"/>
            <a:ext cx="3077739" cy="608689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11522987"/>
            <a:ext cx="3077739" cy="608689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FE4918E-5592-497D-92F6-721BC86DE175}" type="slidenum">
              <a:rPr lang="en-ID" smtClean="0"/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55e1ed11e4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90538" y="911225"/>
            <a:ext cx="8083551" cy="45481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55e1ed11e4_0_339:notes"/>
          <p:cNvSpPr txBox="1">
            <a:spLocks noGrp="1"/>
          </p:cNvSpPr>
          <p:nvPr>
            <p:ph type="body" idx="1"/>
          </p:nvPr>
        </p:nvSpPr>
        <p:spPr>
          <a:xfrm>
            <a:off x="710248" y="5762546"/>
            <a:ext cx="5681980" cy="545925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BIG TITLE OPENING">
  <p:cSld name="BIG TITLE OPENING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50100" y="2060600"/>
            <a:ext cx="58920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8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9pPr>
          </a:lstStyle>
          <a:p/>
        </p:txBody>
      </p:sp>
      <p:grpSp>
        <p:nvGrpSpPr>
          <p:cNvPr id="11" name="Google Shape;11;p2"/>
          <p:cNvGrpSpPr/>
          <p:nvPr/>
        </p:nvGrpSpPr>
        <p:grpSpPr>
          <a:xfrm>
            <a:off x="8809488" y="3196951"/>
            <a:ext cx="3400272" cy="3677223"/>
            <a:chOff x="1384075" y="241450"/>
            <a:chExt cx="4822625" cy="5215425"/>
          </a:xfrm>
        </p:grpSpPr>
        <p:sp>
          <p:nvSpPr>
            <p:cNvPr id="12" name="Google Shape;12;p2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827375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827375" y="1875125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518700" y="2274575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0"/>
                  </a:moveTo>
                  <a:lnTo>
                    <a:pt x="0" y="31823"/>
                  </a:lnTo>
                  <a:lnTo>
                    <a:pt x="27520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827375" y="3865700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830700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518700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1"/>
                  </a:moveTo>
                  <a:lnTo>
                    <a:pt x="0" y="31824"/>
                  </a:lnTo>
                  <a:lnTo>
                    <a:pt x="27520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139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139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451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451375" y="1479000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448050" y="1878450"/>
              <a:ext cx="694675" cy="119172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139375" y="1878450"/>
              <a:ext cx="688025" cy="1191725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382875" y="241450"/>
              <a:ext cx="201000" cy="22935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139375" y="682600"/>
              <a:ext cx="688025" cy="796425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451375" y="4661275"/>
              <a:ext cx="1376025" cy="795600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139375" y="3865700"/>
              <a:ext cx="688025" cy="1195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139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451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451375" y="2670675"/>
              <a:ext cx="1376025" cy="1195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760050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760050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072075" y="14790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967825" y="2486400"/>
              <a:ext cx="322750" cy="371950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65400" y="1412275"/>
              <a:ext cx="218500" cy="254375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760050" y="1878450"/>
              <a:ext cx="691350" cy="119172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760050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072075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384075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760050" y="3865700"/>
              <a:ext cx="691350" cy="1591175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760050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448050" y="3469600"/>
              <a:ext cx="691350" cy="159115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760050" y="2670675"/>
              <a:ext cx="1379350" cy="1195050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-35796" y="-374157"/>
            <a:ext cx="3820083" cy="4818632"/>
            <a:chOff x="-26858" y="-227337"/>
            <a:chExt cx="2186403" cy="2757917"/>
          </a:xfrm>
        </p:grpSpPr>
        <p:sp>
          <p:nvSpPr>
            <p:cNvPr id="57" name="Google Shape;57;p2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2"/>
            <p:cNvSpPr/>
            <p:nvPr/>
          </p:nvSpPr>
          <p:spPr>
            <a:xfrm rot="10800000">
              <a:off x="-26858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2"/>
            <p:cNvSpPr/>
            <p:nvPr/>
          </p:nvSpPr>
          <p:spPr>
            <a:xfrm rot="10800000">
              <a:off x="-26858" y="1034750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 rot="10800000">
              <a:off x="-26858" y="-17866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2"/>
            <p:cNvSpPr/>
            <p:nvPr/>
          </p:nvSpPr>
          <p:spPr>
            <a:xfrm rot="10800000">
              <a:off x="-26858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2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2"/>
            <p:cNvSpPr/>
            <p:nvPr/>
          </p:nvSpPr>
          <p:spPr>
            <a:xfrm rot="10800000">
              <a:off x="338715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2"/>
            <p:cNvSpPr/>
            <p:nvPr/>
          </p:nvSpPr>
          <p:spPr>
            <a:xfrm rot="10800000">
              <a:off x="338715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2"/>
            <p:cNvSpPr/>
            <p:nvPr/>
          </p:nvSpPr>
          <p:spPr>
            <a:xfrm rot="10800000">
              <a:off x="702529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 rot="10800000">
              <a:off x="702529" y="1455450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2"/>
            <p:cNvSpPr/>
            <p:nvPr/>
          </p:nvSpPr>
          <p:spPr>
            <a:xfrm rot="10800000">
              <a:off x="700771" y="1034750"/>
              <a:ext cx="367344" cy="630184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2"/>
            <p:cNvSpPr/>
            <p:nvPr/>
          </p:nvSpPr>
          <p:spPr>
            <a:xfrm rot="10800000">
              <a:off x="338715" y="1034750"/>
              <a:ext cx="363828" cy="630184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2"/>
            <p:cNvSpPr/>
            <p:nvPr/>
          </p:nvSpPr>
          <p:spPr>
            <a:xfrm rot="10800000">
              <a:off x="467491" y="2409300"/>
              <a:ext cx="106289" cy="12128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2"/>
            <p:cNvSpPr/>
            <p:nvPr/>
          </p:nvSpPr>
          <p:spPr>
            <a:xfrm rot="10800000">
              <a:off x="338715" y="1876150"/>
              <a:ext cx="363828" cy="421150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2"/>
            <p:cNvSpPr/>
            <p:nvPr/>
          </p:nvSpPr>
          <p:spPr>
            <a:xfrm rot="10800000">
              <a:off x="338715" y="-227337"/>
              <a:ext cx="727642" cy="420713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2"/>
            <p:cNvSpPr/>
            <p:nvPr/>
          </p:nvSpPr>
          <p:spPr>
            <a:xfrm rot="10800000">
              <a:off x="338715" y="-17866"/>
              <a:ext cx="363828" cy="631942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2"/>
            <p:cNvSpPr/>
            <p:nvPr/>
          </p:nvSpPr>
          <p:spPr>
            <a:xfrm rot="10800000">
              <a:off x="338715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2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2"/>
            <p:cNvSpPr/>
            <p:nvPr/>
          </p:nvSpPr>
          <p:spPr>
            <a:xfrm rot="10800000">
              <a:off x="702529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2"/>
            <p:cNvSpPr/>
            <p:nvPr/>
          </p:nvSpPr>
          <p:spPr>
            <a:xfrm rot="10800000">
              <a:off x="338715" y="614063"/>
              <a:ext cx="727642" cy="631942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2"/>
            <p:cNvSpPr/>
            <p:nvPr/>
          </p:nvSpPr>
          <p:spPr>
            <a:xfrm rot="10800000">
              <a:off x="1066343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2"/>
            <p:cNvSpPr/>
            <p:nvPr/>
          </p:nvSpPr>
          <p:spPr>
            <a:xfrm rot="10800000">
              <a:off x="1066343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2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2"/>
            <p:cNvSpPr/>
            <p:nvPr/>
          </p:nvSpPr>
          <p:spPr>
            <a:xfrm rot="10800000">
              <a:off x="1431916" y="1455450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2"/>
            <p:cNvSpPr/>
            <p:nvPr/>
          </p:nvSpPr>
          <p:spPr>
            <a:xfrm rot="10800000">
              <a:off x="1680188" y="1146763"/>
              <a:ext cx="170670" cy="19668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2"/>
            <p:cNvSpPr/>
            <p:nvPr/>
          </p:nvSpPr>
          <p:spPr>
            <a:xfrm rot="10800000">
              <a:off x="1683717" y="1776934"/>
              <a:ext cx="115543" cy="134514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2"/>
            <p:cNvSpPr/>
            <p:nvPr/>
          </p:nvSpPr>
          <p:spPr>
            <a:xfrm rot="10800000">
              <a:off x="1066343" y="1034750"/>
              <a:ext cx="365586" cy="630184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2"/>
            <p:cNvSpPr/>
            <p:nvPr/>
          </p:nvSpPr>
          <p:spPr>
            <a:xfrm rot="10800000">
              <a:off x="1066343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2"/>
            <p:cNvSpPr/>
            <p:nvPr/>
          </p:nvSpPr>
          <p:spPr>
            <a:xfrm rot="10800000">
              <a:off x="1431916" y="193363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2"/>
            <p:cNvSpPr/>
            <p:nvPr/>
          </p:nvSpPr>
          <p:spPr>
            <a:xfrm rot="10800000">
              <a:off x="1795717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" name="Google Shape;93;p2"/>
            <p:cNvSpPr/>
            <p:nvPr/>
          </p:nvSpPr>
          <p:spPr>
            <a:xfrm rot="10800000">
              <a:off x="1066343" y="-227337"/>
              <a:ext cx="365586" cy="841413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2"/>
            <p:cNvSpPr/>
            <p:nvPr/>
          </p:nvSpPr>
          <p:spPr>
            <a:xfrm rot="10800000">
              <a:off x="1066343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2"/>
            <p:cNvSpPr/>
            <p:nvPr/>
          </p:nvSpPr>
          <p:spPr>
            <a:xfrm rot="10800000">
              <a:off x="702529" y="-17866"/>
              <a:ext cx="365586" cy="84140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2"/>
            <p:cNvSpPr/>
            <p:nvPr/>
          </p:nvSpPr>
          <p:spPr>
            <a:xfrm rot="10800000">
              <a:off x="702529" y="614063"/>
              <a:ext cx="729400" cy="631942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dk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2394016" y="2060603"/>
            <a:ext cx="7404000" cy="27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8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5">
                <a:solidFill>
                  <a:srgbClr val="0B139E"/>
                </a:solidFill>
              </a:defRPr>
            </a:lvl9pPr>
          </a:lstStyle>
          <a:p/>
        </p:txBody>
      </p:sp>
      <p:grpSp>
        <p:nvGrpSpPr>
          <p:cNvPr id="99" name="Google Shape;99;p3"/>
          <p:cNvGrpSpPr/>
          <p:nvPr/>
        </p:nvGrpSpPr>
        <p:grpSpPr>
          <a:xfrm flipH="1">
            <a:off x="-12" y="3196951"/>
            <a:ext cx="3400272" cy="3677223"/>
            <a:chOff x="1384075" y="241450"/>
            <a:chExt cx="4822625" cy="5215425"/>
          </a:xfrm>
        </p:grpSpPr>
        <p:sp>
          <p:nvSpPr>
            <p:cNvPr id="100" name="Google Shape;100;p3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4827375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4827375" y="1875125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5518700" y="2274575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0"/>
                  </a:moveTo>
                  <a:lnTo>
                    <a:pt x="0" y="31823"/>
                  </a:lnTo>
                  <a:lnTo>
                    <a:pt x="27520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4827375" y="3865700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4830700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5518700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1"/>
                  </a:moveTo>
                  <a:lnTo>
                    <a:pt x="0" y="31824"/>
                  </a:lnTo>
                  <a:lnTo>
                    <a:pt x="27520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4139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4139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451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3451375" y="1479000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448050" y="1878450"/>
              <a:ext cx="694675" cy="119172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139375" y="1878450"/>
              <a:ext cx="688025" cy="1191725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382875" y="241450"/>
              <a:ext cx="201000" cy="22935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139375" y="682600"/>
              <a:ext cx="688025" cy="796425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451375" y="4661275"/>
              <a:ext cx="1376025" cy="795600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4139375" y="3865700"/>
              <a:ext cx="688025" cy="1195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4139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3451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451375" y="2670675"/>
              <a:ext cx="1376025" cy="1195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2760050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2760050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072075" y="14790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1967825" y="2486400"/>
              <a:ext cx="322750" cy="371950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2065400" y="1412275"/>
              <a:ext cx="218500" cy="254375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2760050" y="1878450"/>
              <a:ext cx="691350" cy="119172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2760050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2072075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1384075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2760050" y="3865700"/>
              <a:ext cx="691350" cy="1591175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2760050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3448050" y="3469600"/>
              <a:ext cx="691350" cy="159115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2760050" y="2670675"/>
              <a:ext cx="1379350" cy="1195050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4" name="Google Shape;144;p3"/>
          <p:cNvGrpSpPr/>
          <p:nvPr/>
        </p:nvGrpSpPr>
        <p:grpSpPr>
          <a:xfrm flipH="1">
            <a:off x="8371904" y="-344757"/>
            <a:ext cx="3820083" cy="4818632"/>
            <a:chOff x="-26858" y="-227337"/>
            <a:chExt cx="2186403" cy="2757917"/>
          </a:xfrm>
        </p:grpSpPr>
        <p:sp>
          <p:nvSpPr>
            <p:cNvPr id="145" name="Google Shape;145;p3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3"/>
            <p:cNvSpPr/>
            <p:nvPr/>
          </p:nvSpPr>
          <p:spPr>
            <a:xfrm rot="10800000">
              <a:off x="-26858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3"/>
            <p:cNvSpPr/>
            <p:nvPr/>
          </p:nvSpPr>
          <p:spPr>
            <a:xfrm rot="10800000">
              <a:off x="-26858" y="1034750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3"/>
            <p:cNvSpPr/>
            <p:nvPr/>
          </p:nvSpPr>
          <p:spPr>
            <a:xfrm rot="10800000">
              <a:off x="-26858" y="-17866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3"/>
            <p:cNvSpPr/>
            <p:nvPr/>
          </p:nvSpPr>
          <p:spPr>
            <a:xfrm rot="10800000">
              <a:off x="-26858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3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3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3"/>
            <p:cNvSpPr/>
            <p:nvPr/>
          </p:nvSpPr>
          <p:spPr>
            <a:xfrm rot="10800000">
              <a:off x="338715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3"/>
            <p:cNvSpPr/>
            <p:nvPr/>
          </p:nvSpPr>
          <p:spPr>
            <a:xfrm rot="10800000">
              <a:off x="338715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3"/>
            <p:cNvSpPr/>
            <p:nvPr/>
          </p:nvSpPr>
          <p:spPr>
            <a:xfrm rot="10800000">
              <a:off x="702529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3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3"/>
            <p:cNvSpPr/>
            <p:nvPr/>
          </p:nvSpPr>
          <p:spPr>
            <a:xfrm rot="10800000">
              <a:off x="702529" y="1455450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3"/>
            <p:cNvSpPr/>
            <p:nvPr/>
          </p:nvSpPr>
          <p:spPr>
            <a:xfrm rot="10800000">
              <a:off x="700771" y="1034750"/>
              <a:ext cx="367344" cy="630184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3"/>
            <p:cNvSpPr/>
            <p:nvPr/>
          </p:nvSpPr>
          <p:spPr>
            <a:xfrm rot="10800000">
              <a:off x="338715" y="1034750"/>
              <a:ext cx="363828" cy="630184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3"/>
            <p:cNvSpPr/>
            <p:nvPr/>
          </p:nvSpPr>
          <p:spPr>
            <a:xfrm rot="10800000">
              <a:off x="467491" y="2409300"/>
              <a:ext cx="106289" cy="12128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3"/>
            <p:cNvSpPr/>
            <p:nvPr/>
          </p:nvSpPr>
          <p:spPr>
            <a:xfrm rot="10800000">
              <a:off x="338715" y="1876150"/>
              <a:ext cx="363828" cy="421150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3"/>
            <p:cNvSpPr/>
            <p:nvPr/>
          </p:nvSpPr>
          <p:spPr>
            <a:xfrm rot="10800000">
              <a:off x="338715" y="-227337"/>
              <a:ext cx="727642" cy="420713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3"/>
            <p:cNvSpPr/>
            <p:nvPr/>
          </p:nvSpPr>
          <p:spPr>
            <a:xfrm rot="10800000">
              <a:off x="338715" y="-17866"/>
              <a:ext cx="363828" cy="631942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3"/>
            <p:cNvSpPr/>
            <p:nvPr/>
          </p:nvSpPr>
          <p:spPr>
            <a:xfrm rot="10800000">
              <a:off x="338715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3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3"/>
            <p:cNvSpPr/>
            <p:nvPr/>
          </p:nvSpPr>
          <p:spPr>
            <a:xfrm rot="10800000">
              <a:off x="702529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3"/>
            <p:cNvSpPr/>
            <p:nvPr/>
          </p:nvSpPr>
          <p:spPr>
            <a:xfrm rot="10800000">
              <a:off x="338715" y="614063"/>
              <a:ext cx="727642" cy="631942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3"/>
            <p:cNvSpPr/>
            <p:nvPr/>
          </p:nvSpPr>
          <p:spPr>
            <a:xfrm rot="10800000">
              <a:off x="1066343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3"/>
            <p:cNvSpPr/>
            <p:nvPr/>
          </p:nvSpPr>
          <p:spPr>
            <a:xfrm rot="10800000">
              <a:off x="1066343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3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3"/>
            <p:cNvSpPr/>
            <p:nvPr/>
          </p:nvSpPr>
          <p:spPr>
            <a:xfrm rot="10800000">
              <a:off x="1431916" y="1455450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3"/>
            <p:cNvSpPr/>
            <p:nvPr/>
          </p:nvSpPr>
          <p:spPr>
            <a:xfrm rot="10800000">
              <a:off x="1680188" y="1146763"/>
              <a:ext cx="170670" cy="19668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3"/>
            <p:cNvSpPr/>
            <p:nvPr/>
          </p:nvSpPr>
          <p:spPr>
            <a:xfrm rot="10800000">
              <a:off x="1683717" y="1776934"/>
              <a:ext cx="115543" cy="134514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3"/>
            <p:cNvSpPr/>
            <p:nvPr/>
          </p:nvSpPr>
          <p:spPr>
            <a:xfrm rot="10800000">
              <a:off x="1066343" y="1034750"/>
              <a:ext cx="365586" cy="630184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3"/>
            <p:cNvSpPr/>
            <p:nvPr/>
          </p:nvSpPr>
          <p:spPr>
            <a:xfrm rot="10800000">
              <a:off x="1066343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3"/>
            <p:cNvSpPr/>
            <p:nvPr/>
          </p:nvSpPr>
          <p:spPr>
            <a:xfrm rot="10800000">
              <a:off x="1431916" y="193363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3"/>
            <p:cNvSpPr/>
            <p:nvPr/>
          </p:nvSpPr>
          <p:spPr>
            <a:xfrm rot="10800000">
              <a:off x="1795717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3"/>
            <p:cNvSpPr/>
            <p:nvPr/>
          </p:nvSpPr>
          <p:spPr>
            <a:xfrm rot="10800000">
              <a:off x="1066343" y="-227337"/>
              <a:ext cx="365586" cy="841413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3"/>
            <p:cNvSpPr/>
            <p:nvPr/>
          </p:nvSpPr>
          <p:spPr>
            <a:xfrm rot="10800000">
              <a:off x="1066343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3"/>
            <p:cNvSpPr/>
            <p:nvPr/>
          </p:nvSpPr>
          <p:spPr>
            <a:xfrm rot="10800000">
              <a:off x="702529" y="-17866"/>
              <a:ext cx="365586" cy="84140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" name="Google Shape;184;p3"/>
            <p:cNvSpPr/>
            <p:nvPr/>
          </p:nvSpPr>
          <p:spPr>
            <a:xfrm rot="10800000">
              <a:off x="702529" y="614063"/>
              <a:ext cx="729400" cy="631942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4"/>
          <p:cNvGrpSpPr/>
          <p:nvPr/>
        </p:nvGrpSpPr>
        <p:grpSpPr>
          <a:xfrm>
            <a:off x="8528348" y="-35535"/>
            <a:ext cx="3681885" cy="1459453"/>
            <a:chOff x="5543377" y="-26648"/>
            <a:chExt cx="3613943" cy="1432521"/>
          </a:xfrm>
        </p:grpSpPr>
        <p:sp>
          <p:nvSpPr>
            <p:cNvPr id="187" name="Google Shape;187;p4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4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4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4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4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4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4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4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4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4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4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4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4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4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4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4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4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8" name="Google Shape;208;p4"/>
          <p:cNvGrpSpPr/>
          <p:nvPr/>
        </p:nvGrpSpPr>
        <p:grpSpPr>
          <a:xfrm>
            <a:off x="-550795" y="4878397"/>
            <a:ext cx="2922859" cy="1993571"/>
            <a:chOff x="-293170" y="3658798"/>
            <a:chExt cx="2192144" cy="1495178"/>
          </a:xfrm>
        </p:grpSpPr>
        <p:sp>
          <p:nvSpPr>
            <p:cNvPr id="209" name="Google Shape;209;p4"/>
            <p:cNvSpPr/>
            <p:nvPr/>
          </p:nvSpPr>
          <p:spPr>
            <a:xfrm rot="5400000">
              <a:off x="566876" y="4718563"/>
              <a:ext cx="402082" cy="46501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4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4"/>
            <p:cNvSpPr/>
            <p:nvPr/>
          </p:nvSpPr>
          <p:spPr>
            <a:xfrm rot="5400000">
              <a:off x="1460748" y="4750112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4"/>
            <p:cNvSpPr/>
            <p:nvPr/>
          </p:nvSpPr>
          <p:spPr>
            <a:xfrm rot="5400000">
              <a:off x="1135098" y="4642762"/>
              <a:ext cx="376514" cy="64591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4"/>
            <p:cNvSpPr/>
            <p:nvPr/>
          </p:nvSpPr>
          <p:spPr>
            <a:xfrm rot="5400000">
              <a:off x="813065" y="4375410"/>
              <a:ext cx="374712" cy="433031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4"/>
            <p:cNvSpPr/>
            <p:nvPr/>
          </p:nvSpPr>
          <p:spPr>
            <a:xfrm rot="5400000">
              <a:off x="597469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4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4"/>
            <p:cNvSpPr/>
            <p:nvPr/>
          </p:nvSpPr>
          <p:spPr>
            <a:xfrm rot="5400000">
              <a:off x="1460754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4"/>
            <p:cNvSpPr/>
            <p:nvPr/>
          </p:nvSpPr>
          <p:spPr>
            <a:xfrm rot="5400000">
              <a:off x="1128547" y="3961854"/>
              <a:ext cx="174931" cy="20159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4"/>
            <p:cNvSpPr/>
            <p:nvPr/>
          </p:nvSpPr>
          <p:spPr>
            <a:xfrm rot="5400000">
              <a:off x="1770825" y="4018351"/>
              <a:ext cx="118427" cy="137871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4"/>
            <p:cNvSpPr/>
            <p:nvPr/>
          </p:nvSpPr>
          <p:spPr>
            <a:xfrm rot="5400000">
              <a:off x="1135999" y="4268968"/>
              <a:ext cx="374712" cy="64591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4"/>
            <p:cNvSpPr/>
            <p:nvPr/>
          </p:nvSpPr>
          <p:spPr>
            <a:xfrm rot="5400000">
              <a:off x="1459847" y="4376318"/>
              <a:ext cx="374712" cy="431215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4"/>
            <p:cNvSpPr/>
            <p:nvPr/>
          </p:nvSpPr>
          <p:spPr>
            <a:xfrm rot="5400000">
              <a:off x="167191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4"/>
            <p:cNvSpPr/>
            <p:nvPr/>
          </p:nvSpPr>
          <p:spPr>
            <a:xfrm rot="5400000">
              <a:off x="-264008" y="3629645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4"/>
            <p:cNvSpPr/>
            <p:nvPr/>
          </p:nvSpPr>
          <p:spPr>
            <a:xfrm rot="5400000">
              <a:off x="-49317" y="4160717"/>
              <a:ext cx="374712" cy="862417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4"/>
            <p:cNvSpPr/>
            <p:nvPr/>
          </p:nvSpPr>
          <p:spPr>
            <a:xfrm rot="5400000">
              <a:off x="380972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4"/>
            <p:cNvSpPr/>
            <p:nvPr/>
          </p:nvSpPr>
          <p:spPr>
            <a:xfrm rot="5400000">
              <a:off x="139325" y="4533617"/>
              <a:ext cx="374712" cy="862403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4"/>
            <p:cNvSpPr/>
            <p:nvPr/>
          </p:nvSpPr>
          <p:spPr>
            <a:xfrm rot="5400000">
              <a:off x="519274" y="4454515"/>
              <a:ext cx="747608" cy="647717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7" name="Google Shape;227;p4"/>
          <p:cNvSpPr txBox="1">
            <a:spLocks noGrp="1"/>
          </p:cNvSpPr>
          <p:nvPr>
            <p:ph type="ctrTitle"/>
          </p:nvPr>
        </p:nvSpPr>
        <p:spPr>
          <a:xfrm>
            <a:off x="5540567" y="2739117"/>
            <a:ext cx="9076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/>
        </p:txBody>
      </p:sp>
      <p:sp>
        <p:nvSpPr>
          <p:cNvPr id="228" name="Google Shape;228;p4"/>
          <p:cNvSpPr txBox="1">
            <a:spLocks noGrp="1"/>
          </p:cNvSpPr>
          <p:nvPr>
            <p:ph type="title" idx="2" hasCustomPrompt="1"/>
          </p:nvPr>
        </p:nvSpPr>
        <p:spPr>
          <a:xfrm>
            <a:off x="3092969" y="2622517"/>
            <a:ext cx="19476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29" name="Google Shape;229;p4"/>
          <p:cNvSpPr txBox="1">
            <a:spLocks noGrp="1"/>
          </p:cNvSpPr>
          <p:nvPr>
            <p:ph type="ctrTitle" idx="3"/>
          </p:nvPr>
        </p:nvSpPr>
        <p:spPr>
          <a:xfrm>
            <a:off x="5540567" y="3626117"/>
            <a:ext cx="9076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/>
        </p:txBody>
      </p:sp>
      <p:sp>
        <p:nvSpPr>
          <p:cNvPr id="230" name="Google Shape;230;p4"/>
          <p:cNvSpPr txBox="1">
            <a:spLocks noGrp="1"/>
          </p:cNvSpPr>
          <p:nvPr>
            <p:ph type="title" idx="4" hasCustomPrompt="1"/>
          </p:nvPr>
        </p:nvSpPr>
        <p:spPr>
          <a:xfrm>
            <a:off x="3092969" y="3509517"/>
            <a:ext cx="19476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31" name="Google Shape;231;p4"/>
          <p:cNvSpPr txBox="1">
            <a:spLocks noGrp="1"/>
          </p:cNvSpPr>
          <p:nvPr>
            <p:ph type="ctrTitle" idx="5"/>
          </p:nvPr>
        </p:nvSpPr>
        <p:spPr>
          <a:xfrm>
            <a:off x="5540567" y="4513117"/>
            <a:ext cx="9076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/>
        </p:txBody>
      </p:sp>
      <p:sp>
        <p:nvSpPr>
          <p:cNvPr id="232" name="Google Shape;232;p4"/>
          <p:cNvSpPr txBox="1">
            <a:spLocks noGrp="1"/>
          </p:cNvSpPr>
          <p:nvPr>
            <p:ph type="title" idx="6" hasCustomPrompt="1"/>
          </p:nvPr>
        </p:nvSpPr>
        <p:spPr>
          <a:xfrm>
            <a:off x="3092969" y="4396517"/>
            <a:ext cx="19476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33" name="Google Shape;233;p4"/>
          <p:cNvSpPr txBox="1">
            <a:spLocks noGrp="1"/>
          </p:cNvSpPr>
          <p:nvPr>
            <p:ph type="ctrTitle" idx="7"/>
          </p:nvPr>
        </p:nvSpPr>
        <p:spPr>
          <a:xfrm>
            <a:off x="5540567" y="5400117"/>
            <a:ext cx="9076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/>
        </p:txBody>
      </p:sp>
      <p:sp>
        <p:nvSpPr>
          <p:cNvPr id="234" name="Google Shape;234;p4"/>
          <p:cNvSpPr txBox="1">
            <a:spLocks noGrp="1"/>
          </p:cNvSpPr>
          <p:nvPr>
            <p:ph type="title" idx="8" hasCustomPrompt="1"/>
          </p:nvPr>
        </p:nvSpPr>
        <p:spPr>
          <a:xfrm>
            <a:off x="3092969" y="5283517"/>
            <a:ext cx="19476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cxnSp>
        <p:nvCxnSpPr>
          <p:cNvPr id="235" name="Google Shape;235;p4"/>
          <p:cNvCxnSpPr/>
          <p:nvPr/>
        </p:nvCxnSpPr>
        <p:spPr>
          <a:xfrm>
            <a:off x="5315767" y="-22000"/>
            <a:ext cx="0" cy="59848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6" name="Google Shape;236;p4"/>
          <p:cNvSpPr txBox="1">
            <a:spLocks noGrp="1"/>
          </p:cNvSpPr>
          <p:nvPr>
            <p:ph type="ctrTitle" idx="9"/>
          </p:nvPr>
        </p:nvSpPr>
        <p:spPr>
          <a:xfrm>
            <a:off x="5540567" y="1696333"/>
            <a:ext cx="3649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Barlow Condensed"/>
              <a:buNone/>
              <a:defRPr sz="4800">
                <a:solidFill>
                  <a:schemeClr val="accent2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5"/>
          <p:cNvGrpSpPr/>
          <p:nvPr/>
        </p:nvGrpSpPr>
        <p:grpSpPr>
          <a:xfrm rot="10800000" flipH="1">
            <a:off x="8528348" y="5412516"/>
            <a:ext cx="3681885" cy="1459453"/>
            <a:chOff x="5543377" y="-26648"/>
            <a:chExt cx="3613943" cy="1432521"/>
          </a:xfrm>
        </p:grpSpPr>
        <p:sp>
          <p:nvSpPr>
            <p:cNvPr id="239" name="Google Shape;239;p5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5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5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5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5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5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5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5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5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5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5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5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5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5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5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5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5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0" name="Google Shape;260;p5"/>
          <p:cNvGrpSpPr/>
          <p:nvPr/>
        </p:nvGrpSpPr>
        <p:grpSpPr>
          <a:xfrm rot="10800000" flipH="1">
            <a:off x="-550795" y="-35535"/>
            <a:ext cx="2922859" cy="1993571"/>
            <a:chOff x="-293170" y="3658798"/>
            <a:chExt cx="2192144" cy="1495178"/>
          </a:xfrm>
        </p:grpSpPr>
        <p:sp>
          <p:nvSpPr>
            <p:cNvPr id="261" name="Google Shape;261;p5"/>
            <p:cNvSpPr/>
            <p:nvPr/>
          </p:nvSpPr>
          <p:spPr>
            <a:xfrm rot="5400000">
              <a:off x="566876" y="4718563"/>
              <a:ext cx="402082" cy="46501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5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5"/>
            <p:cNvSpPr/>
            <p:nvPr/>
          </p:nvSpPr>
          <p:spPr>
            <a:xfrm rot="5400000">
              <a:off x="1460748" y="4750112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5"/>
            <p:cNvSpPr/>
            <p:nvPr/>
          </p:nvSpPr>
          <p:spPr>
            <a:xfrm rot="5400000">
              <a:off x="1135098" y="4642762"/>
              <a:ext cx="376514" cy="64591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5"/>
            <p:cNvSpPr/>
            <p:nvPr/>
          </p:nvSpPr>
          <p:spPr>
            <a:xfrm rot="5400000">
              <a:off x="813065" y="4375410"/>
              <a:ext cx="374712" cy="433031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5"/>
            <p:cNvSpPr/>
            <p:nvPr/>
          </p:nvSpPr>
          <p:spPr>
            <a:xfrm rot="5400000">
              <a:off x="597469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5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5"/>
            <p:cNvSpPr/>
            <p:nvPr/>
          </p:nvSpPr>
          <p:spPr>
            <a:xfrm rot="5400000">
              <a:off x="1460754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5"/>
            <p:cNvSpPr/>
            <p:nvPr/>
          </p:nvSpPr>
          <p:spPr>
            <a:xfrm rot="5400000">
              <a:off x="1128547" y="3961854"/>
              <a:ext cx="174931" cy="20159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5"/>
            <p:cNvSpPr/>
            <p:nvPr/>
          </p:nvSpPr>
          <p:spPr>
            <a:xfrm rot="5400000">
              <a:off x="1770825" y="4018351"/>
              <a:ext cx="118427" cy="137871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5"/>
            <p:cNvSpPr/>
            <p:nvPr/>
          </p:nvSpPr>
          <p:spPr>
            <a:xfrm rot="5400000">
              <a:off x="1135999" y="4268968"/>
              <a:ext cx="374712" cy="64591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5"/>
            <p:cNvSpPr/>
            <p:nvPr/>
          </p:nvSpPr>
          <p:spPr>
            <a:xfrm rot="5400000">
              <a:off x="1459847" y="4376318"/>
              <a:ext cx="374712" cy="431215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5"/>
            <p:cNvSpPr/>
            <p:nvPr/>
          </p:nvSpPr>
          <p:spPr>
            <a:xfrm rot="5400000">
              <a:off x="167191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5"/>
            <p:cNvSpPr/>
            <p:nvPr/>
          </p:nvSpPr>
          <p:spPr>
            <a:xfrm rot="5400000">
              <a:off x="-264008" y="3629645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5"/>
            <p:cNvSpPr/>
            <p:nvPr/>
          </p:nvSpPr>
          <p:spPr>
            <a:xfrm rot="5400000">
              <a:off x="-49317" y="4160717"/>
              <a:ext cx="374712" cy="862417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5"/>
            <p:cNvSpPr/>
            <p:nvPr/>
          </p:nvSpPr>
          <p:spPr>
            <a:xfrm rot="5400000">
              <a:off x="380972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5"/>
            <p:cNvSpPr/>
            <p:nvPr/>
          </p:nvSpPr>
          <p:spPr>
            <a:xfrm rot="5400000">
              <a:off x="139325" y="4533617"/>
              <a:ext cx="374712" cy="862403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278;p5"/>
            <p:cNvSpPr/>
            <p:nvPr/>
          </p:nvSpPr>
          <p:spPr>
            <a:xfrm rot="5400000">
              <a:off x="519274" y="4454515"/>
              <a:ext cx="747608" cy="647717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9" name="Google Shape;279;p5"/>
          <p:cNvSpPr txBox="1">
            <a:spLocks noGrp="1"/>
          </p:cNvSpPr>
          <p:nvPr>
            <p:ph type="ctrTitle"/>
          </p:nvPr>
        </p:nvSpPr>
        <p:spPr>
          <a:xfrm>
            <a:off x="5744065" y="2756647"/>
            <a:ext cx="43924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9pPr>
          </a:lstStyle>
          <a:p/>
        </p:txBody>
      </p:sp>
      <p:sp>
        <p:nvSpPr>
          <p:cNvPr id="280" name="Google Shape;280;p5"/>
          <p:cNvSpPr txBox="1">
            <a:spLocks noGrp="1"/>
          </p:cNvSpPr>
          <p:nvPr>
            <p:ph type="subTitle" idx="1"/>
          </p:nvPr>
        </p:nvSpPr>
        <p:spPr>
          <a:xfrm>
            <a:off x="2491000" y="3610951"/>
            <a:ext cx="53604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5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81" name="Google Shape;281;p5"/>
          <p:cNvCxnSpPr/>
          <p:nvPr/>
        </p:nvCxnSpPr>
        <p:spPr>
          <a:xfrm>
            <a:off x="6831600" y="3476317"/>
            <a:ext cx="53604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oogle Shape;283;p6"/>
          <p:cNvGrpSpPr/>
          <p:nvPr/>
        </p:nvGrpSpPr>
        <p:grpSpPr>
          <a:xfrm rot="10800000">
            <a:off x="15" y="5412516"/>
            <a:ext cx="3681885" cy="1459453"/>
            <a:chOff x="5543377" y="-26648"/>
            <a:chExt cx="3613943" cy="1432521"/>
          </a:xfrm>
        </p:grpSpPr>
        <p:sp>
          <p:nvSpPr>
            <p:cNvPr id="284" name="Google Shape;284;p6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" name="Google Shape;285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6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287;p6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6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6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6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6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6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6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6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6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6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6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6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6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6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6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5" name="Google Shape;305;p6"/>
          <p:cNvSpPr txBox="1">
            <a:spLocks noGrp="1"/>
          </p:cNvSpPr>
          <p:nvPr>
            <p:ph type="ctrTitle"/>
          </p:nvPr>
        </p:nvSpPr>
        <p:spPr>
          <a:xfrm>
            <a:off x="355335" y="624600"/>
            <a:ext cx="10794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9pPr>
          </a:lstStyle>
          <a:p/>
        </p:txBody>
      </p:sp>
      <p:cxnSp>
        <p:nvCxnSpPr>
          <p:cNvPr id="306" name="Google Shape;306;p6"/>
          <p:cNvCxnSpPr/>
          <p:nvPr/>
        </p:nvCxnSpPr>
        <p:spPr>
          <a:xfrm>
            <a:off x="11512900" y="-2139533"/>
            <a:ext cx="0" cy="35532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">
  <p:cSld name="TITLE DESIGN 2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7"/>
          <p:cNvSpPr txBox="1">
            <a:spLocks noGrp="1"/>
          </p:cNvSpPr>
          <p:nvPr>
            <p:ph type="ctrTitle"/>
          </p:nvPr>
        </p:nvSpPr>
        <p:spPr>
          <a:xfrm flipH="1">
            <a:off x="1027600" y="624600"/>
            <a:ext cx="10794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5"/>
            </a:lvl9pPr>
          </a:lstStyle>
          <a:p/>
        </p:txBody>
      </p:sp>
      <p:cxnSp>
        <p:nvCxnSpPr>
          <p:cNvPr id="309" name="Google Shape;309;p7"/>
          <p:cNvCxnSpPr/>
          <p:nvPr/>
        </p:nvCxnSpPr>
        <p:spPr>
          <a:xfrm>
            <a:off x="664035" y="-2139533"/>
            <a:ext cx="0" cy="35532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10" name="Google Shape;310;p7"/>
          <p:cNvGrpSpPr/>
          <p:nvPr/>
        </p:nvGrpSpPr>
        <p:grpSpPr>
          <a:xfrm rot="10800000" flipH="1">
            <a:off x="8528348" y="5412516"/>
            <a:ext cx="3681885" cy="1459453"/>
            <a:chOff x="5543377" y="-26648"/>
            <a:chExt cx="3613943" cy="1432521"/>
          </a:xfrm>
        </p:grpSpPr>
        <p:sp>
          <p:nvSpPr>
            <p:cNvPr id="311" name="Google Shape;311;p7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7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7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7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7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7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7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7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7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7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7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7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7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7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7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7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7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744-446A-4B90-8AD0-6679910C0198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83906-FAF3-4D11-A3AE-DB21206968EE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6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arlow Condensed SemiBold"/>
              <a:buNone/>
              <a:defRPr sz="28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arlow Condensed SemiBold"/>
              <a:buNone/>
              <a:defRPr sz="28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arlow Condensed SemiBold"/>
              <a:buNone/>
              <a:defRPr sz="28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arlow Condensed SemiBold"/>
              <a:buNone/>
              <a:defRPr sz="28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arlow Condensed SemiBold"/>
              <a:buNone/>
              <a:defRPr sz="28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arlow Condensed SemiBold"/>
              <a:buNone/>
              <a:defRPr sz="28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arlow Condensed SemiBold"/>
              <a:buNone/>
              <a:defRPr sz="28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arlow Condensed SemiBold"/>
              <a:buNone/>
              <a:defRPr sz="28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Barlow Condensed SemiBold"/>
              <a:buNone/>
              <a:defRPr sz="28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vo"/>
              <a:buChar char="●"/>
              <a:defRPr sz="1800">
                <a:solidFill>
                  <a:schemeClr val="lt1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vo"/>
              <a:buChar char="○"/>
              <a:defRPr>
                <a:solidFill>
                  <a:schemeClr val="lt1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vo"/>
              <a:buChar char="■"/>
              <a:defRPr>
                <a:solidFill>
                  <a:schemeClr val="lt1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vo"/>
              <a:buChar char="●"/>
              <a:defRPr>
                <a:solidFill>
                  <a:schemeClr val="lt1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vo"/>
              <a:buChar char="○"/>
              <a:defRPr>
                <a:solidFill>
                  <a:schemeClr val="lt1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vo"/>
              <a:buChar char="■"/>
              <a:defRPr>
                <a:solidFill>
                  <a:schemeClr val="lt1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vo"/>
              <a:buChar char="●"/>
              <a:defRPr>
                <a:solidFill>
                  <a:schemeClr val="lt1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vo"/>
              <a:buChar char="○"/>
              <a:defRPr>
                <a:solidFill>
                  <a:schemeClr val="lt1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Arvo"/>
              <a:buChar char="■"/>
              <a:defRPr>
                <a:solidFill>
                  <a:schemeClr val="lt1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5">
                <a:solidFill>
                  <a:schemeClr val="dk2"/>
                </a:solidFill>
              </a:defRPr>
            </a:lvl1pPr>
            <a:lvl2pPr lvl="1" algn="r">
              <a:buNone/>
              <a:defRPr sz="1335">
                <a:solidFill>
                  <a:schemeClr val="dk2"/>
                </a:solidFill>
              </a:defRPr>
            </a:lvl2pPr>
            <a:lvl3pPr lvl="2" algn="r">
              <a:buNone/>
              <a:defRPr sz="1335">
                <a:solidFill>
                  <a:schemeClr val="dk2"/>
                </a:solidFill>
              </a:defRPr>
            </a:lvl3pPr>
            <a:lvl4pPr lvl="3" algn="r">
              <a:buNone/>
              <a:defRPr sz="1335">
                <a:solidFill>
                  <a:schemeClr val="dk2"/>
                </a:solidFill>
              </a:defRPr>
            </a:lvl4pPr>
            <a:lvl5pPr lvl="4" algn="r">
              <a:buNone/>
              <a:defRPr sz="1335">
                <a:solidFill>
                  <a:schemeClr val="dk2"/>
                </a:solidFill>
              </a:defRPr>
            </a:lvl5pPr>
            <a:lvl6pPr lvl="5" algn="r">
              <a:buNone/>
              <a:defRPr sz="1335">
                <a:solidFill>
                  <a:schemeClr val="dk2"/>
                </a:solidFill>
              </a:defRPr>
            </a:lvl6pPr>
            <a:lvl7pPr lvl="6" algn="r">
              <a:buNone/>
              <a:defRPr sz="1335">
                <a:solidFill>
                  <a:schemeClr val="dk2"/>
                </a:solidFill>
              </a:defRPr>
            </a:lvl7pPr>
            <a:lvl8pPr lvl="7" algn="r">
              <a:buNone/>
              <a:defRPr sz="1335">
                <a:solidFill>
                  <a:schemeClr val="dk2"/>
                </a:solidFill>
              </a:defRPr>
            </a:lvl8pPr>
            <a:lvl9pPr lvl="8" algn="r">
              <a:buNone/>
              <a:defRPr sz="1335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US" smtClean="0"/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865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0000000-1234-1234-1234-123412341234}" type="slidenum">
              <a:rPr lang="en-US" smtClean="0"/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504" y="1327807"/>
            <a:ext cx="10436665" cy="50099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Pra</a:t>
            </a:r>
            <a:r>
              <a:rPr lang="en-US" sz="2400" dirty="0" smtClean="0"/>
              <a:t> -PEKPPP  </a:t>
            </a:r>
            <a:r>
              <a:rPr lang="en-US" sz="2400" dirty="0" smtClean="0"/>
              <a:t> </a:t>
            </a:r>
            <a:r>
              <a:rPr lang="en-US" sz="2400" dirty="0" err="1" smtClean="0"/>
              <a:t>KELURAHAN KARANG ASAM ULU</a:t>
            </a:r>
            <a:endParaRPr lang="en-US" sz="2400" dirty="0"/>
          </a:p>
        </p:txBody>
      </p:sp>
      <p:sp>
        <p:nvSpPr>
          <p:cNvPr id="7" name="Right Arrow 6"/>
          <p:cNvSpPr/>
          <p:nvPr/>
        </p:nvSpPr>
        <p:spPr>
          <a:xfrm>
            <a:off x="1291883" y="2925224"/>
            <a:ext cx="2196924" cy="104100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Capaian</a:t>
            </a:r>
            <a:r>
              <a:rPr lang="en-US" dirty="0" smtClean="0"/>
              <a:t> IPP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9" y="257456"/>
            <a:ext cx="969864" cy="92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45" y="6047990"/>
            <a:ext cx="13350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5243" y="407963"/>
            <a:ext cx="1008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anose="020F0704030504030204" pitchFamily="34" charset="0"/>
              </a:rPr>
              <a:t>TIM PEMANTAUAN DAN EVALUASI KINERJA PENYELENGGARAAN PELAYANAN PUBLIK (PEKPPP) PEMERINTAH KOTA SAMARINDA TAHUN 2023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91280" y="2482873"/>
          <a:ext cx="5688818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744"/>
                <a:gridCol w="2782905"/>
                <a:gridCol w="2321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FORMULIR</a:t>
                      </a:r>
                      <a:r>
                        <a:rPr lang="en-US" baseline="0" dirty="0" smtClean="0"/>
                        <a:t> PEKPPP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Formulir</a:t>
                      </a:r>
                      <a:r>
                        <a:rPr lang="en-US" baseline="0" dirty="0" smtClean="0"/>
                        <a:t> 01 (F01)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Formulir</a:t>
                      </a:r>
                      <a:r>
                        <a:rPr lang="en-US" dirty="0" smtClean="0"/>
                        <a:t> F03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Jumlah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Responden</a:t>
                      </a:r>
                      <a:r>
                        <a:rPr lang="en-US" baseline="0" dirty="0" smtClean="0"/>
                        <a:t> 6 orang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 IPP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3,79/  </a:t>
                      </a:r>
                      <a:r>
                        <a:rPr lang="en-US" baseline="0" dirty="0" err="1" smtClean="0"/>
                        <a:t>Katagori</a:t>
                      </a:r>
                      <a:r>
                        <a:rPr lang="en-US" baseline="0" dirty="0" smtClean="0"/>
                        <a:t> B (</a:t>
                      </a:r>
                      <a:r>
                        <a:rPr lang="en-US" baseline="0" dirty="0" err="1" smtClean="0"/>
                        <a:t>Baik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504" y="992739"/>
            <a:ext cx="10436665" cy="8360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Hasil</a:t>
            </a:r>
            <a:r>
              <a:rPr lang="en-US" sz="2400" dirty="0" smtClean="0"/>
              <a:t> PEKPPP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Formulir</a:t>
            </a:r>
            <a:r>
              <a:rPr lang="en-US" sz="2400" dirty="0" smtClean="0"/>
              <a:t> 01 (F01)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9" y="257456"/>
            <a:ext cx="969864" cy="92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45" y="6047990"/>
            <a:ext cx="13350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5243" y="407963"/>
            <a:ext cx="1008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anose="020F0704030504030204" pitchFamily="34" charset="0"/>
              </a:rPr>
              <a:t>TIM PEMANTAUAN DAN EVALUASI KINERJA PENYELENGGARAAN PELAYANAN PUBLIK (PEKPPP) PEMERINTAH KOTA SAMARINDA TAHUN 2023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7145" y="1493388"/>
          <a:ext cx="11267514" cy="435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65"/>
                <a:gridCol w="107336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No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KEBIJAKAN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PELAYANAN  HASIL NILAI 50,98 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I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="1" baseline="0" dirty="0" smtClean="0">
                          <a:latin typeface="+mj-lt"/>
                        </a:rPr>
                        <a:t>STANDAR PELAYANAN 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a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aseline="0" dirty="0" err="1" smtClean="0">
                          <a:latin typeface="+mj-lt"/>
                        </a:rPr>
                        <a:t>Tersedia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Standar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Pelayanan</a:t>
                      </a:r>
                      <a:r>
                        <a:rPr lang="en-US" sz="1600" baseline="0" dirty="0" smtClean="0">
                          <a:latin typeface="+mj-lt"/>
                        </a:rPr>
                        <a:t> yang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telah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ditetapkan</a:t>
                      </a:r>
                      <a:r>
                        <a:rPr lang="en-US" sz="1600" baseline="0" dirty="0" smtClean="0">
                          <a:latin typeface="+mj-lt"/>
                        </a:rPr>
                        <a:t> 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memenuhi</a:t>
                      </a:r>
                      <a:r>
                        <a:rPr lang="en-US" sz="1600" baseline="0" dirty="0" smtClean="0">
                          <a:latin typeface="+mj-lt"/>
                        </a:rPr>
                        <a:t> 14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komponen</a:t>
                      </a:r>
                      <a:r>
                        <a:rPr lang="en-US" sz="1600" baseline="0" dirty="0" smtClean="0">
                          <a:latin typeface="+mj-lt"/>
                        </a:rPr>
                        <a:t>  yang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meliputi</a:t>
                      </a:r>
                      <a:r>
                        <a:rPr lang="en-US" sz="1600" baseline="0" dirty="0" smtClean="0">
                          <a:latin typeface="+mj-lt"/>
                        </a:rPr>
                        <a:t> 6 (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enam</a:t>
                      </a:r>
                      <a:r>
                        <a:rPr lang="en-US" sz="1600" baseline="0" dirty="0" smtClean="0">
                          <a:latin typeface="+mj-lt"/>
                        </a:rPr>
                        <a:t>)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komponen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servery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delevery</a:t>
                      </a:r>
                      <a:r>
                        <a:rPr lang="en-US" sz="1600" baseline="0" dirty="0" smtClean="0">
                          <a:latin typeface="+mj-lt"/>
                        </a:rPr>
                        <a:t> )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dan</a:t>
                      </a:r>
                      <a:r>
                        <a:rPr lang="en-US" sz="1600" baseline="0" dirty="0" smtClean="0">
                          <a:latin typeface="+mj-lt"/>
                        </a:rPr>
                        <a:t> 8 (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delapan</a:t>
                      </a:r>
                      <a:r>
                        <a:rPr lang="en-US" sz="1600" baseline="0" dirty="0" smtClean="0">
                          <a:latin typeface="+mj-lt"/>
                        </a:rPr>
                        <a:t> )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komponen</a:t>
                      </a:r>
                      <a:r>
                        <a:rPr lang="en-US" sz="1600" baseline="0" dirty="0" smtClean="0">
                          <a:latin typeface="+mj-lt"/>
                        </a:rPr>
                        <a:t> 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pendukung</a:t>
                      </a:r>
                      <a:r>
                        <a:rPr lang="en-US" sz="1600" baseline="0" dirty="0" smtClean="0">
                          <a:latin typeface="+mj-lt"/>
                        </a:rPr>
                        <a:t>   yang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penyusunan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hanya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melibatan</a:t>
                      </a:r>
                      <a:r>
                        <a:rPr lang="en-US" sz="1600" baseline="0" dirty="0" smtClean="0">
                          <a:latin typeface="+mj-lt"/>
                        </a:rPr>
                        <a:t> 2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pengguna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layanan</a:t>
                      </a:r>
                      <a:r>
                        <a:rPr lang="en-US" sz="1600" baseline="0" dirty="0" smtClean="0">
                          <a:latin typeface="+mj-lt"/>
                        </a:rPr>
                        <a:t> (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pihak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pengguna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layanan</a:t>
                      </a:r>
                      <a:r>
                        <a:rPr lang="en-US" sz="1600" baseline="0" dirty="0" smtClean="0">
                          <a:latin typeface="+mj-lt"/>
                        </a:rPr>
                        <a:t>,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belum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melaksanakan</a:t>
                      </a:r>
                      <a:r>
                        <a:rPr lang="en-US" sz="1600" baseline="0" dirty="0" smtClean="0">
                          <a:latin typeface="+mj-lt"/>
                        </a:rPr>
                        <a:t> Forum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Konsultasi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Publik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dalam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pembahasan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kebijakan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pelayanan</a:t>
                      </a:r>
                      <a:r>
                        <a:rPr lang="en-US" sz="1600" baseline="0" dirty="0" smtClean="0">
                          <a:latin typeface="+mj-lt"/>
                        </a:rPr>
                        <a:t>,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instansi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terkait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pelaksanaan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pelayanan</a:t>
                      </a:r>
                      <a:r>
                        <a:rPr lang="en-US" sz="1600" baseline="0" dirty="0" smtClean="0">
                          <a:latin typeface="+mj-lt"/>
                        </a:rPr>
                        <a:t>,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melaksanakan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publikasi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secara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elektronik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dan</a:t>
                      </a:r>
                      <a:r>
                        <a:rPr lang="en-US" sz="1600" baseline="0" dirty="0" smtClean="0">
                          <a:latin typeface="+mj-lt"/>
                        </a:rPr>
                        <a:t> non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elektronik</a:t>
                      </a:r>
                      <a:r>
                        <a:rPr lang="en-US" sz="1600" baseline="0" dirty="0" smtClean="0">
                          <a:latin typeface="+mj-lt"/>
                        </a:rPr>
                        <a:t> 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tidak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melaksanakan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peninjauan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standar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pelayanan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secara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berkala</a:t>
                      </a:r>
                      <a:r>
                        <a:rPr lang="en-US" sz="1600" baseline="0" dirty="0" smtClean="0">
                          <a:latin typeface="+mj-lt"/>
                        </a:rPr>
                        <a:t>.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1600" b="1" dirty="0" smtClean="0">
                          <a:latin typeface="+mj-lt"/>
                        </a:rPr>
                        <a:t>MAKLUMAT</a:t>
                      </a:r>
                      <a:r>
                        <a:rPr lang="en-US" sz="1600" b="1" baseline="0" dirty="0" smtClean="0">
                          <a:latin typeface="+mj-lt"/>
                        </a:rPr>
                        <a:t> PELAYANAN</a:t>
                      </a:r>
                      <a:r>
                        <a:rPr lang="en-US" sz="1600" baseline="0" dirty="0" smtClean="0">
                          <a:latin typeface="+mj-lt"/>
                        </a:rPr>
                        <a:t> :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  <a:tr h="73829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A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dirty="0" err="1" smtClean="0">
                          <a:latin typeface="+mj-lt"/>
                        </a:rPr>
                        <a:t>Telah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memenuhi</a:t>
                      </a:r>
                      <a:r>
                        <a:rPr lang="en-US" sz="1600" baseline="0" dirty="0" smtClean="0">
                          <a:latin typeface="+mj-lt"/>
                        </a:rPr>
                        <a:t>,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penetapan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publikuasi</a:t>
                      </a:r>
                      <a:r>
                        <a:rPr lang="en-US" sz="1600" baseline="0" dirty="0" smtClean="0">
                          <a:latin typeface="+mj-lt"/>
                        </a:rPr>
                        <a:t> 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Maklumat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pelayanan</a:t>
                      </a:r>
                      <a:r>
                        <a:rPr lang="en-US" sz="1600" baseline="0" dirty="0" smtClean="0">
                          <a:latin typeface="+mj-lt"/>
                        </a:rPr>
                        <a:t> 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sesuai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dengan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ketentuan</a:t>
                      </a:r>
                      <a:r>
                        <a:rPr lang="en-US" sz="1600" baseline="0" dirty="0" smtClean="0">
                          <a:latin typeface="+mj-lt"/>
                        </a:rPr>
                        <a:t> yang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berlaku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 smtClean="0">
                          <a:latin typeface="+mj-lt"/>
                        </a:rPr>
                        <a:t>SURVEY</a:t>
                      </a:r>
                      <a:r>
                        <a:rPr lang="en-US" sz="1600" b="1" baseline="0" dirty="0" smtClean="0">
                          <a:latin typeface="+mj-lt"/>
                        </a:rPr>
                        <a:t> KEPUASAN MASYARAKAT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a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1600" dirty="0" err="1" smtClean="0">
                          <a:latin typeface="+mj-lt"/>
                        </a:rPr>
                        <a:t>Telah</a:t>
                      </a:r>
                      <a:r>
                        <a:rPr lang="en-US" sz="1600" dirty="0" smtClean="0"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latin typeface="+mj-lt"/>
                        </a:rPr>
                        <a:t>melaksanakan</a:t>
                      </a:r>
                      <a:r>
                        <a:rPr lang="en-US" sz="1600" dirty="0" smtClean="0"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latin typeface="+mj-lt"/>
                        </a:rPr>
                        <a:t>dan</a:t>
                      </a:r>
                      <a:r>
                        <a:rPr lang="en-US" sz="1600" dirty="0" smtClean="0"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latin typeface="+mj-lt"/>
                        </a:rPr>
                        <a:t>menyusun</a:t>
                      </a:r>
                      <a:r>
                        <a:rPr lang="en-US" sz="1600" dirty="0" smtClean="0">
                          <a:latin typeface="+mj-lt"/>
                        </a:rPr>
                        <a:t> </a:t>
                      </a:r>
                      <a:r>
                        <a:rPr lang="en-US" sz="1600" dirty="0" err="1" smtClean="0">
                          <a:latin typeface="+mj-lt"/>
                        </a:rPr>
                        <a:t>laporan</a:t>
                      </a:r>
                      <a:r>
                        <a:rPr lang="en-US" sz="160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smtClean="0">
                          <a:latin typeface="+mj-lt"/>
                        </a:rPr>
                        <a:t> Survey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Kepuasan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Masyarakat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dengan</a:t>
                      </a:r>
                      <a:r>
                        <a:rPr lang="en-US" sz="1600" baseline="0" dirty="0" smtClean="0">
                          <a:latin typeface="+mj-lt"/>
                        </a:rPr>
                        <a:t> IKM 81.50  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tahun</a:t>
                      </a:r>
                      <a:r>
                        <a:rPr lang="en-US" sz="1600" baseline="0" dirty="0" smtClean="0">
                          <a:latin typeface="+mj-lt"/>
                        </a:rPr>
                        <a:t> 2022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dipublikasi</a:t>
                      </a:r>
                      <a:r>
                        <a:rPr lang="en-US" sz="1600" baseline="0" dirty="0" smtClean="0">
                          <a:latin typeface="+mj-lt"/>
                        </a:rPr>
                        <a:t> 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secara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elektronik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maupun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elektronik</a:t>
                      </a:r>
                      <a:r>
                        <a:rPr lang="en-US" sz="1600" baseline="0" dirty="0" smtClean="0">
                          <a:latin typeface="+mj-lt"/>
                        </a:rPr>
                        <a:t> 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namun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belum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ada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pelaksanaan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rencana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tindak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lanjutu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terhadap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unsur</a:t>
                      </a:r>
                      <a:r>
                        <a:rPr lang="en-US" sz="1600" baseline="0" dirty="0" smtClean="0">
                          <a:latin typeface="+mj-lt"/>
                        </a:rPr>
                        <a:t> SKM yang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dianggap</a:t>
                      </a:r>
                      <a:r>
                        <a:rPr lang="en-US" sz="1600" baseline="0" dirty="0" smtClean="0">
                          <a:latin typeface="+mj-lt"/>
                        </a:rPr>
                        <a:t> </a:t>
                      </a:r>
                      <a:r>
                        <a:rPr lang="en-US" sz="1600" baseline="0" dirty="0" err="1" smtClean="0">
                          <a:latin typeface="+mj-lt"/>
                        </a:rPr>
                        <a:t>kurang</a:t>
                      </a:r>
                      <a:r>
                        <a:rPr lang="en-US" sz="1600" baseline="0" dirty="0" smtClean="0">
                          <a:latin typeface="+mj-lt"/>
                        </a:rPr>
                        <a:t>  .</a:t>
                      </a:r>
                      <a:endParaRPr lang="en-US" sz="16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9" y="257456"/>
            <a:ext cx="969864" cy="92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45" y="6047990"/>
            <a:ext cx="13350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5243" y="407963"/>
            <a:ext cx="1008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anose="020F0704030504030204" pitchFamily="34" charset="0"/>
              </a:rPr>
              <a:t>TIM PEMANTAUAN DAN EVALUASI KINERJA PENYELENGGARAAN PELAYANAN PUBLIK (PEKPPP) PEMERINTAH KOTA SAMARINDA TAHUN 2023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7856" y="1636100"/>
          <a:ext cx="11267514" cy="3527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65"/>
                <a:gridCol w="10733649"/>
              </a:tblGrid>
              <a:tr h="4594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No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PROFISONALISME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SDM  11.25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10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223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 typeface="Cambria" panose="02040503050406030204"/>
                        <a:buNone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Tersedia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waktu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jam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pelayanaan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namun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belum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ditetapkan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dalam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kebijakan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Lurah Karang Asam Ulu</a:t>
                      </a:r>
                      <a:endParaRPr lang="en-US" sz="1800" b="1" spc="-5" dirty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</a:txBody>
                  <a:tcPr marL="114300" marR="114300" marT="0" marB="0"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+mn-lt"/>
                        </a:rPr>
                        <a:t>Memliki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aturan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kode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etik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dan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perilaku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pelaksanaan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pelayanan</a:t>
                      </a:r>
                      <a:r>
                        <a:rPr lang="en-US" sz="1800" baseline="0" dirty="0" smtClean="0">
                          <a:latin typeface="+mn-lt"/>
                        </a:rPr>
                        <a:t>  yang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memiliki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nilai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dasar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hak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kewajiban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unsur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lainnya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larangan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diskriminasi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laranan</a:t>
                      </a:r>
                      <a:r>
                        <a:rPr lang="en-US" sz="1800" baseline="0" dirty="0" smtClean="0">
                          <a:latin typeface="+mn-lt"/>
                        </a:rPr>
                        <a:t> KKN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namun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belum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dituangkan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dalam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keputusan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Kepala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Dinas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tentang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Kode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Etik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 err="1" smtClean="0">
                          <a:latin typeface="+mn-lt"/>
                        </a:rPr>
                        <a:t>Tersedia</a:t>
                      </a:r>
                      <a:r>
                        <a:rPr lang="en-US" sz="1800" dirty="0" smtClean="0">
                          <a:latin typeface="+mn-lt"/>
                        </a:rPr>
                        <a:t> 3 </a:t>
                      </a:r>
                      <a:r>
                        <a:rPr lang="en-US" sz="1800" dirty="0" err="1" smtClean="0">
                          <a:latin typeface="+mn-lt"/>
                        </a:rPr>
                        <a:t>jenis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mekanisme</a:t>
                      </a:r>
                      <a:r>
                        <a:rPr lang="en-US" sz="1800" dirty="0" smtClean="0">
                          <a:latin typeface="+mn-lt"/>
                        </a:rPr>
                        <a:t> yang </a:t>
                      </a:r>
                      <a:r>
                        <a:rPr lang="en-US" sz="1800" dirty="0" err="1" smtClean="0">
                          <a:latin typeface="+mn-lt"/>
                        </a:rPr>
                        <a:t>dibangun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untuk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menjaga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dan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meningkatkan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motivasu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kerja</a:t>
                      </a:r>
                      <a:r>
                        <a:rPr lang="en-US" sz="1800" baseline="0" dirty="0" smtClean="0">
                          <a:latin typeface="+mn-lt"/>
                        </a:rPr>
                        <a:t> yang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meliputi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pemberian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diklat</a:t>
                      </a:r>
                      <a:r>
                        <a:rPr lang="en-US" sz="1800" baseline="0" dirty="0" smtClean="0">
                          <a:latin typeface="+mn-lt"/>
                        </a:rPr>
                        <a:t> , capacity building (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studi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tiru</a:t>
                      </a:r>
                      <a:r>
                        <a:rPr lang="en-US" sz="1800" baseline="0" dirty="0" smtClean="0">
                          <a:latin typeface="+mn-lt"/>
                        </a:rPr>
                        <a:t> )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peningkatan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kinerja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lainnya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9147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+mn-lt"/>
                        </a:rPr>
                        <a:t>Telah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memberikan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penghargaan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terhadap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pegawai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serta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melaksanakan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budaya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pelayanan</a:t>
                      </a:r>
                      <a:r>
                        <a:rPr lang="en-US" sz="1800" baseline="0" dirty="0" smtClean="0">
                          <a:latin typeface="+mn-lt"/>
                        </a:rPr>
                        <a:t> (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pakaian</a:t>
                      </a:r>
                      <a:r>
                        <a:rPr lang="en-US" sz="1800" baseline="0" dirty="0" smtClean="0">
                          <a:latin typeface="+mn-lt"/>
                        </a:rPr>
                        <a:t> , id card)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namun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belum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pengaturan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kebijakan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pemberiaan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penghargaan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budaya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pelayanan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9" y="257456"/>
            <a:ext cx="969864" cy="92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45" y="6047990"/>
            <a:ext cx="13350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5243" y="407963"/>
            <a:ext cx="1008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anose="020F0704030504030204" pitchFamily="34" charset="0"/>
              </a:rPr>
              <a:t>TIM PEMANTAUAN DAN EVALUASI KINERJA PENYELENGGARAAN PELAYANAN PUBLIK (PEKPPP) PEMERINTAH KOTA SAMARINDA TAHUN 2023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7856" y="1636100"/>
          <a:ext cx="11267514" cy="3330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65"/>
                <a:gridCol w="10733649"/>
              </a:tblGrid>
              <a:tr h="4594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No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SARANA DAN PRASARANA :12.60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10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223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 typeface="Cambria" panose="02040503050406030204"/>
                        <a:buNone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Tersedia</a:t>
                      </a:r>
                      <a:r>
                        <a:rPr lang="en-US" sz="1800" spc="-5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tempat</a:t>
                      </a:r>
                      <a:r>
                        <a:rPr lang="en-US" sz="1800" spc="-5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parkir</a:t>
                      </a:r>
                      <a:r>
                        <a:rPr lang="en-US" sz="1800" spc="-5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dilengkapi</a:t>
                      </a:r>
                      <a:r>
                        <a:rPr lang="en-US" sz="1800" spc="-5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dengan</a:t>
                      </a:r>
                      <a:r>
                        <a:rPr lang="en-US" sz="1800" spc="-5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petugas</a:t>
                      </a:r>
                      <a:r>
                        <a:rPr lang="en-US" sz="1800" spc="-5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parkir</a:t>
                      </a:r>
                      <a:r>
                        <a:rPr lang="en-US" sz="1800" spc="-5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, </a:t>
                      </a: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penempatan</a:t>
                      </a:r>
                      <a:r>
                        <a:rPr lang="en-US" sz="1800" spc="-5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parkir</a:t>
                      </a:r>
                      <a:endParaRPr lang="en-US" sz="1800" b="1" spc="-5" dirty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</a:txBody>
                  <a:tcPr marL="114300" marR="114300" marT="0" marB="0"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+mn-lt"/>
                        </a:rPr>
                        <a:t>Tersedia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ruang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tunggu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dengan</a:t>
                      </a:r>
                      <a:r>
                        <a:rPr lang="en-US" sz="1800" dirty="0" smtClean="0">
                          <a:latin typeface="+mn-lt"/>
                        </a:rPr>
                        <a:t> </a:t>
                      </a:r>
                      <a:r>
                        <a:rPr lang="en-US" sz="1800" dirty="0" err="1" smtClean="0">
                          <a:latin typeface="+mn-lt"/>
                        </a:rPr>
                        <a:t>fasilitas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wajib</a:t>
                      </a:r>
                      <a:r>
                        <a:rPr lang="en-US" sz="1800" baseline="0" dirty="0" smtClean="0">
                          <a:latin typeface="+mn-lt"/>
                        </a:rPr>
                        <a:t> ,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kursi</a:t>
                      </a:r>
                      <a:r>
                        <a:rPr lang="en-US" sz="1800" baseline="0" dirty="0" smtClean="0">
                          <a:latin typeface="+mn-lt"/>
                        </a:rPr>
                        <a:t> ,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ruang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tunggu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penyenjuk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ruangan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sarana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pendukung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lainnyanya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seperti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pojok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baca</a:t>
                      </a:r>
                      <a:r>
                        <a:rPr lang="en-US" sz="1800" baseline="0" dirty="0" smtClean="0">
                          <a:latin typeface="+mn-lt"/>
                        </a:rPr>
                        <a:t> ,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fasilitas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intenet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sarana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pendukun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lainnya</a:t>
                      </a:r>
                      <a:r>
                        <a:rPr lang="en-US" sz="1800" baseline="0" dirty="0" smtClean="0">
                          <a:latin typeface="+mn-lt"/>
                        </a:rPr>
                        <a:t>.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 err="1" smtClean="0">
                          <a:latin typeface="+mn-lt"/>
                        </a:rPr>
                        <a:t>Tersedia</a:t>
                      </a:r>
                      <a:r>
                        <a:rPr lang="en-US" sz="1800" baseline="0" dirty="0" smtClean="0">
                          <a:latin typeface="+mn-lt"/>
                        </a:rPr>
                        <a:t> toilet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pengguna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layanan</a:t>
                      </a:r>
                      <a:r>
                        <a:rPr lang="en-US" sz="1800" baseline="0" dirty="0" smtClean="0">
                          <a:latin typeface="+mn-lt"/>
                        </a:rPr>
                        <a:t>,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pegawai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kelengkapan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lainnya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namun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belum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menyediakan</a:t>
                      </a:r>
                      <a:r>
                        <a:rPr lang="en-US" sz="1800" baseline="0" dirty="0" smtClean="0">
                          <a:latin typeface="+mn-lt"/>
                        </a:rPr>
                        <a:t> toilet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khusus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kelompok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rentang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91473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+mn-lt"/>
                        </a:rPr>
                        <a:t>Tersedia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sarana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penunjang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lainnya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seperti</a:t>
                      </a:r>
                      <a:r>
                        <a:rPr lang="en-US" sz="1800" baseline="0" dirty="0" smtClean="0">
                          <a:latin typeface="+mn-lt"/>
                        </a:rPr>
                        <a:t> ram,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pojok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menyusui</a:t>
                      </a:r>
                      <a:r>
                        <a:rPr lang="en-US" sz="1800" baseline="0" dirty="0" smtClean="0">
                          <a:latin typeface="+mn-lt"/>
                        </a:rPr>
                        <a:t>,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pojok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anak</a:t>
                      </a:r>
                      <a:r>
                        <a:rPr lang="en-US" sz="1800" baseline="0" dirty="0" smtClean="0">
                          <a:latin typeface="+mn-lt"/>
                        </a:rPr>
                        <a:t>,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parkir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disabilitas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sarana</a:t>
                      </a:r>
                      <a:r>
                        <a:rPr lang="en-US" sz="1800" baseline="0" dirty="0" smtClean="0">
                          <a:latin typeface="+mn-lt"/>
                        </a:rPr>
                        <a:t> front office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9" y="257456"/>
            <a:ext cx="969864" cy="92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45" y="6047990"/>
            <a:ext cx="13350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5243" y="407963"/>
            <a:ext cx="1008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anose="020F0704030504030204" pitchFamily="34" charset="0"/>
              </a:rPr>
              <a:t>TIM PEMANTAUAN DAN EVALUASI KINERJA PENYELENGGARAAN PELAYANAN PUBLIK (PEKPPP) PEMERINTAH KOTA SAMARINDA TAHUN 2023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7856" y="1636100"/>
          <a:ext cx="11267514" cy="271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65"/>
                <a:gridCol w="10733649"/>
              </a:tblGrid>
              <a:tr h="4594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No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KONSULTASI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DAN PENGADUAN 7.13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10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223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 typeface="Cambria" panose="02040503050406030204"/>
                        <a:buNone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Tersedia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sarana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/ media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konsultasi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pengaduan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meliputi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ruang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petugas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pengaduan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yang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terpisaj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dengan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front office ,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alur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pengaduan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,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kotak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saran , media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sosial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pengaduan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belum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terhubung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dengan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LAPOR SP4N</a:t>
                      </a:r>
                      <a:endParaRPr lang="en-US" sz="1800" spc="-5" baseline="0" dirty="0" smtClean="0">
                        <a:solidFill>
                          <a:srgbClr val="1F2023"/>
                        </a:solidFill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</a:txBody>
                  <a:tcPr marL="114300" marR="114300" marT="0" marB="0"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+mn-lt"/>
                        </a:rPr>
                        <a:t>Tersedia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dokumantasi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pengaduan</a:t>
                      </a:r>
                      <a:r>
                        <a:rPr lang="en-US" sz="1800" baseline="0" dirty="0" smtClean="0">
                          <a:latin typeface="+mn-lt"/>
                        </a:rPr>
                        <a:t> yang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diarsipkan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dituangkan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dalam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laporan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dilakukan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monev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namun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perlu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publikasi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terhadap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penyelenggaaan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pengaduan</a:t>
                      </a:r>
                      <a:r>
                        <a:rPr lang="en-US" sz="1800" baseline="0" dirty="0" smtClean="0">
                          <a:latin typeface="+mn-lt"/>
                        </a:rPr>
                        <a:t> yang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telah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selesai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80</a:t>
                      </a:r>
                      <a:r>
                        <a:rPr lang="en-US" sz="1800" baseline="0" dirty="0" smtClean="0">
                          <a:latin typeface="+mn-lt"/>
                        </a:rPr>
                        <a:t> %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pengaduan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baik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secara</a:t>
                      </a:r>
                      <a:r>
                        <a:rPr lang="en-US" sz="1800" baseline="0" dirty="0" smtClean="0">
                          <a:latin typeface="+mn-lt"/>
                        </a:rPr>
                        <a:t> manual/online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lapor</a:t>
                      </a:r>
                      <a:r>
                        <a:rPr lang="en-US" sz="1800" baseline="0" dirty="0" smtClean="0">
                          <a:latin typeface="+mn-lt"/>
                        </a:rPr>
                        <a:t> SP4N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telah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direalisasikan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9" y="257456"/>
            <a:ext cx="969864" cy="92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45" y="6047990"/>
            <a:ext cx="13350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5243" y="407963"/>
            <a:ext cx="1008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anose="020F0704030504030204" pitchFamily="34" charset="0"/>
              </a:rPr>
              <a:t>TIM PEMANTAUAN DAN EVALUASI KINERJA PENYELENGGARAAN PELAYANAN PUBLIK (PEKPPP) PEMERINTAH KOTA SAMARINDA TAHUN 2023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7856" y="1636099"/>
          <a:ext cx="11267514" cy="2260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65"/>
                <a:gridCol w="10733649"/>
              </a:tblGrid>
              <a:tr h="66721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No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SISTEM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INFORMASI PELAYANAN PUBLIK : 6.6 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5934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223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 typeface="Cambria" panose="02040503050406030204"/>
                        <a:buNone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Tersedia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sistem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informasi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pelayanan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publik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yang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telah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online / website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dengan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doimain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go.id , TV Monitor ,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informasi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kebijakan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pelayanan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publik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terupdae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dalam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website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media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lainnya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terhubung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dengan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SIPP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Nasional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website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terkonenitas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pada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LAPOR SP4Nwaktu jam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pelayanaan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namun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belum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ditetapkan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dalam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kebijakan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Kepala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Dinas</a:t>
                      </a:r>
                      <a:endParaRPr lang="en-US" sz="1800" b="1" spc="-5" dirty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7856" y="1636100"/>
          <a:ext cx="11267514" cy="241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65"/>
                <a:gridCol w="10733649"/>
              </a:tblGrid>
              <a:tr h="4594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No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INOVASI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DAN INFORMASI TAMBAHAN : 3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10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223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 typeface="Cambria" panose="02040503050406030204"/>
                        <a:buNone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Tersedia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Inovasi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Pelayanan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Publik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Ijin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Penelitian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Online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namun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belum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kurang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dari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1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tahun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, </a:t>
                      </a:r>
                      <a:endParaRPr lang="en-US" sz="1800" b="1" spc="-5" dirty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</a:txBody>
                  <a:tcPr marL="114300" marR="114300" marT="0" marB="0"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+mn-lt"/>
                        </a:rPr>
                        <a:t>Tersedia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dukungan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inovasi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dalam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penyedianan</a:t>
                      </a:r>
                      <a:r>
                        <a:rPr lang="en-US" sz="1800" baseline="0" dirty="0" smtClean="0">
                          <a:latin typeface="+mn-lt"/>
                        </a:rPr>
                        <a:t> SDM,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pembiayaan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penetapan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inovasi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dari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kebijakan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pimpinan</a:t>
                      </a:r>
                      <a:r>
                        <a:rPr lang="en-US" sz="1800" baseline="0" dirty="0" smtClean="0">
                          <a:latin typeface="+mn-lt"/>
                        </a:rPr>
                        <a:t>.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 err="1" smtClean="0">
                          <a:latin typeface="+mn-lt"/>
                        </a:rPr>
                        <a:t>Belum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ada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</a:t>
                      </a:r>
                      <a:r>
                        <a:rPr lang="en-US" sz="1800" dirty="0" err="1" smtClean="0">
                          <a:latin typeface="+mn-lt"/>
                        </a:rPr>
                        <a:t>istem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antrian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9" y="257456"/>
            <a:ext cx="969864" cy="92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45" y="6047990"/>
            <a:ext cx="13350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5243" y="407963"/>
            <a:ext cx="1008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anose="020F0704030504030204" pitchFamily="34" charset="0"/>
              </a:rPr>
              <a:t>TIM PEMANTAUAN DAN EVALUASI KINERJA PENYELENGGARAAN PELAYANAN PUBLIK (PEKPPP) PEMERINTAH KOTA SAMARINDA TAHUN 2023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7856" y="1636100"/>
          <a:ext cx="11267514" cy="2415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65"/>
                <a:gridCol w="10733649"/>
              </a:tblGrid>
              <a:tr h="4594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No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INOVASI</a:t>
                      </a:r>
                      <a:r>
                        <a:rPr lang="en-US" sz="1600" baseline="0" dirty="0" smtClean="0">
                          <a:latin typeface="Arial Narrow" panose="020B0606020202030204" pitchFamily="34" charset="0"/>
                        </a:rPr>
                        <a:t> DAN INFORMASI TAMBAHAN : 3</a:t>
                      </a:r>
                      <a:endParaRPr lang="en-US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10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223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 typeface="Cambria" panose="02040503050406030204"/>
                        <a:buNone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800" spc="-5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Tersedia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Inovasi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Pelayanan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Publik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Ijin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Penelitian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Online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namun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belum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kurang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dari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1 </a:t>
                      </a:r>
                      <a:r>
                        <a:rPr lang="en-US" sz="1800" spc="-5" baseline="0" dirty="0" err="1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tahun</a:t>
                      </a:r>
                      <a:r>
                        <a:rPr lang="en-US" sz="1800" spc="-5" baseline="0" dirty="0" smtClean="0">
                          <a:solidFill>
                            <a:srgbClr val="1F2023"/>
                          </a:solidFill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, </a:t>
                      </a:r>
                      <a:endParaRPr lang="en-US" sz="1800" b="1" spc="-5" dirty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</a:txBody>
                  <a:tcPr marL="114300" marR="114300" marT="0" marB="0"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>
                          <a:latin typeface="+mn-lt"/>
                        </a:rPr>
                        <a:t>Tersedia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dukungan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inovasi</a:t>
                      </a:r>
                      <a:r>
                        <a:rPr lang="en-US" sz="1800" baseline="0" dirty="0" smtClean="0">
                          <a:latin typeface="+mn-lt"/>
                        </a:rPr>
                        <a:t> 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dalam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penyedianan</a:t>
                      </a:r>
                      <a:r>
                        <a:rPr lang="en-US" sz="1800" baseline="0" dirty="0" smtClean="0">
                          <a:latin typeface="+mn-lt"/>
                        </a:rPr>
                        <a:t> SDM,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pembiayaan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800" baseline="0" dirty="0" smtClean="0">
                          <a:latin typeface="+mn-lt"/>
                        </a:rPr>
                        <a:t> 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penetapan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inovasi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dari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kebijakan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pimpinan</a:t>
                      </a:r>
                      <a:r>
                        <a:rPr lang="en-US" sz="1800" baseline="0" dirty="0" smtClean="0">
                          <a:latin typeface="+mn-lt"/>
                        </a:rPr>
                        <a:t> .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  <a:tr h="7175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dirty="0" err="1" smtClean="0">
                          <a:latin typeface="+mn-lt"/>
                        </a:rPr>
                        <a:t>Belum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ada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s</a:t>
                      </a:r>
                      <a:r>
                        <a:rPr lang="en-US" sz="1800" dirty="0" err="1" smtClean="0">
                          <a:latin typeface="+mn-lt"/>
                        </a:rPr>
                        <a:t>istem</a:t>
                      </a:r>
                      <a:r>
                        <a:rPr lang="en-US" sz="1800" baseline="0" dirty="0" smtClean="0">
                          <a:latin typeface="+mn-lt"/>
                        </a:rPr>
                        <a:t>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antrian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19" y="257456"/>
            <a:ext cx="969864" cy="928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65" y="6047990"/>
            <a:ext cx="133508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5243" y="351691"/>
            <a:ext cx="100865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Rounded MT Bold" panose="020F0704030504030204" pitchFamily="34" charset="0"/>
              </a:rPr>
              <a:t>KESIMPULAN HASIL PEKPPP KELURAHAN KARANG ASAM ULU</a:t>
            </a:r>
            <a:endParaRPr lang="en-US" sz="1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92216" y="745196"/>
          <a:ext cx="10166850" cy="540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152"/>
                <a:gridCol w="2486771"/>
                <a:gridCol w="7160927"/>
              </a:tblGrid>
              <a:tr h="4456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No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ASPEK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REKOMENDASI</a:t>
                      </a:r>
                      <a:r>
                        <a:rPr lang="en-US" sz="12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143983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223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 typeface="Cambria" panose="02040503050406030204"/>
                        <a:buNone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400" b="1" spc="-5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Kebijakan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Pelayanan</a:t>
                      </a:r>
                      <a:endParaRPr lang="en-US" sz="1400" b="1" spc="-5" dirty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285750" marR="62230" lvl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Tx/>
                        <a:buChar char="-"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400" b="1" spc="-5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Melaksanakan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peninjauan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SP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secara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berkala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maksimal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dalam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1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tahun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tahun</a:t>
                      </a:r>
                      <a:endParaRPr lang="en-US" sz="1400" b="1" spc="-5" baseline="0" dirty="0" smtClean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  <a:p>
                      <a:pPr marL="285750" marR="62230" lvl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Tx/>
                        <a:buChar char="-"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Memperbanyak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media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publikasi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SP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Maklumat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Pelayanan</a:t>
                      </a:r>
                      <a:endParaRPr lang="en-US" sz="1400" b="1" spc="-5" baseline="0" dirty="0" smtClean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  <a:p>
                      <a:pPr marL="285750" marR="62230" lvl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Tx/>
                        <a:buChar char="-"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Melaksanakan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Forum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Konsultasi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Publik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maksimal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1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tahun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sekali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dalam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penguatan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kebijakan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pelayanan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publik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seperti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pembahasan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SP,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Umpan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Balik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SKM,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Umpan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Balik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Pengaduan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dll</a:t>
                      </a:r>
                      <a:endParaRPr lang="en-US" sz="1400" b="1" spc="-5" baseline="0" dirty="0" smtClean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  <a:p>
                      <a:pPr marL="285750" marR="62230" lvl="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2023"/>
                        </a:buClr>
                        <a:buSzPts val="1200"/>
                        <a:buFontTx/>
                        <a:buChar char="-"/>
                        <a:tabLst>
                          <a:tab pos="614680" algn="l"/>
                          <a:tab pos="1753870" algn="l"/>
                          <a:tab pos="1985010" algn="l"/>
                        </a:tabLst>
                      </a:pP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Melaksanakan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tindak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lanjut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pelaporan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SKM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setelah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pelaporan</a:t>
                      </a:r>
                      <a:r>
                        <a:rPr lang="en-US" sz="1400" b="1" spc="-5" baseline="0" dirty="0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 </a:t>
                      </a:r>
                      <a:r>
                        <a:rPr lang="en-US" sz="1400" b="1" spc="-5" baseline="0" dirty="0" err="1" smtClean="0">
                          <a:effectLst/>
                          <a:latin typeface="+mn-lt"/>
                          <a:ea typeface="Cambria" panose="02040503050406030204"/>
                          <a:cs typeface="Cambria" panose="02040503050406030204"/>
                        </a:rPr>
                        <a:t>skm</a:t>
                      </a:r>
                      <a:endParaRPr lang="en-US" sz="1400" b="1" spc="-5" dirty="0">
                        <a:effectLst/>
                        <a:latin typeface="+mn-lt"/>
                        <a:ea typeface="Cambria" panose="02040503050406030204"/>
                        <a:cs typeface="Cambria" panose="02040503050406030204"/>
                      </a:endParaRPr>
                    </a:p>
                  </a:txBody>
                  <a:tcPr marL="114300" marR="114300" marT="0" marB="0"/>
                </a:tc>
              </a:tr>
              <a:tr h="69591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 err="1" smtClean="0">
                          <a:latin typeface="+mn-lt"/>
                        </a:rPr>
                        <a:t>Profisionalisme</a:t>
                      </a:r>
                      <a:r>
                        <a:rPr lang="en-US" sz="1400" b="1" dirty="0" smtClean="0">
                          <a:latin typeface="+mn-lt"/>
                        </a:rPr>
                        <a:t> SDM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1305" indent="-281305" algn="just">
                        <a:tabLst>
                          <a:tab pos="280670" algn="l"/>
                        </a:tabLst>
                      </a:pPr>
                      <a:r>
                        <a:rPr lang="en-US" sz="1400" b="1" dirty="0" smtClean="0">
                          <a:latin typeface="+mn-lt"/>
                        </a:rPr>
                        <a:t>- </a:t>
                      </a:r>
                      <a:r>
                        <a:rPr lang="en-US" sz="1400" b="1" baseline="0" dirty="0" smtClean="0">
                          <a:latin typeface="+mn-lt"/>
                        </a:rPr>
                        <a:t> 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Mengatur</a:t>
                      </a:r>
                      <a:r>
                        <a:rPr lang="en-US" sz="1400" b="1" baseline="0" dirty="0" smtClean="0">
                          <a:latin typeface="+mn-lt"/>
                        </a:rPr>
                        <a:t> jam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pelayanan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,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kode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etik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perilaku</a:t>
                      </a:r>
                      <a:r>
                        <a:rPr lang="en-US" sz="1400" b="1" baseline="0" dirty="0" smtClean="0">
                          <a:latin typeface="+mn-lt"/>
                        </a:rPr>
                        <a:t>,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kriteria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pemberian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penghargaan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budaya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layanan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dalam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Kebijakan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Kepala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Dinas</a:t>
                      </a:r>
                      <a:r>
                        <a:rPr lang="en-US" sz="1400" b="1" baseline="0" dirty="0" smtClean="0">
                          <a:latin typeface="+mn-lt"/>
                        </a:rPr>
                        <a:t> .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</a:tr>
              <a:tr h="69591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err="1" smtClean="0">
                          <a:latin typeface="+mn-lt"/>
                        </a:rPr>
                        <a:t>Sarana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Prasarana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smtClean="0">
                          <a:latin typeface="+mn-lt"/>
                        </a:rPr>
                        <a:t>- </a:t>
                      </a:r>
                      <a:r>
                        <a:rPr lang="en-US" sz="1400" b="1" dirty="0" err="1" smtClean="0">
                          <a:latin typeface="+mn-lt"/>
                        </a:rPr>
                        <a:t>Menyediakan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Fasilitasi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Kebutuhan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 Ramah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Kelompok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Rentan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seperti</a:t>
                      </a:r>
                      <a:r>
                        <a:rPr lang="en-US" sz="1400" b="1" baseline="0" dirty="0" smtClean="0">
                          <a:latin typeface="+mn-lt"/>
                        </a:rPr>
                        <a:t> toilet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disabilitas</a:t>
                      </a:r>
                      <a:r>
                        <a:rPr lang="en-US" sz="1400" b="1" baseline="0" dirty="0" smtClean="0">
                          <a:latin typeface="+mn-lt"/>
                        </a:rPr>
                        <a:t> ,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petugas</a:t>
                      </a:r>
                      <a:r>
                        <a:rPr lang="en-US" sz="1400" b="1" baseline="0" dirty="0" smtClean="0">
                          <a:latin typeface="+mn-lt"/>
                        </a:rPr>
                        <a:t> 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khusus</a:t>
                      </a:r>
                      <a:r>
                        <a:rPr lang="en-US" sz="1400" b="1" baseline="0" dirty="0" smtClean="0">
                          <a:latin typeface="+mn-lt"/>
                        </a:rPr>
                        <a:t> .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</a:tr>
              <a:tr h="69591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err="1" smtClean="0">
                          <a:latin typeface="+mn-lt"/>
                        </a:rPr>
                        <a:t>Konsultasi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dan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Pengaduan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1400" b="1" baseline="0" dirty="0" err="1" smtClean="0">
                          <a:latin typeface="+mn-lt"/>
                        </a:rPr>
                        <a:t>Melaksanakan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publikasi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terhadap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hasil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penangan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pengaduan</a:t>
                      </a:r>
                      <a:endParaRPr lang="en-US" sz="1400" b="1" baseline="0" dirty="0" smtClean="0">
                        <a:latin typeface="+mn-lt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1400" b="1" baseline="0" dirty="0" err="1" smtClean="0">
                          <a:latin typeface="+mn-lt"/>
                        </a:rPr>
                        <a:t>Membudayakan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seluruh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pengaduan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dalam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kanal</a:t>
                      </a:r>
                      <a:r>
                        <a:rPr lang="en-US" sz="1400" b="1" baseline="0" dirty="0" smtClean="0">
                          <a:latin typeface="+mn-lt"/>
                        </a:rPr>
                        <a:t> LAPOR SP4N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tidak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melalui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pengaduan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yang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dibuat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sendiri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</a:tr>
              <a:tr h="69591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err="1" smtClean="0">
                          <a:latin typeface="+mn-lt"/>
                        </a:rPr>
                        <a:t>Sistem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Informasi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Pelayanan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r>
                        <a:rPr lang="en-US" sz="1400" b="1" dirty="0" err="1" smtClean="0">
                          <a:latin typeface="+mn-lt"/>
                        </a:rPr>
                        <a:t>Publik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1400" b="1" dirty="0" err="1" smtClean="0">
                          <a:latin typeface="+mn-lt"/>
                        </a:rPr>
                        <a:t>Melaksanakan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update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berita</a:t>
                      </a:r>
                      <a:r>
                        <a:rPr lang="en-US" sz="1400" b="1" baseline="0" dirty="0" smtClean="0">
                          <a:latin typeface="+mn-lt"/>
                        </a:rPr>
                        <a:t> /data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seputar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pelayanan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publik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setiap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hari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</a:tr>
              <a:tr h="69591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en-US" sz="1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dirty="0" err="1" smtClean="0">
                          <a:latin typeface="+mn-lt"/>
                        </a:rPr>
                        <a:t>Inovasi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US" sz="1400" b="1" dirty="0" err="1" smtClean="0">
                          <a:latin typeface="+mn-lt"/>
                        </a:rPr>
                        <a:t>Melembagakan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inovasi</a:t>
                      </a:r>
                      <a:r>
                        <a:rPr lang="en-US" sz="1400" b="1" baseline="0" dirty="0" smtClean="0">
                          <a:latin typeface="+mn-lt"/>
                        </a:rPr>
                        <a:t> yang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telah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disusun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dalam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kebijakan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,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penganggaran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,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sdm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dan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sarana</a:t>
                      </a:r>
                      <a:r>
                        <a:rPr lang="en-US" sz="1400" b="1" baseline="0" dirty="0" smtClean="0">
                          <a:latin typeface="+mn-lt"/>
                        </a:rPr>
                        <a:t> /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prasarana</a:t>
                      </a:r>
                      <a:r>
                        <a:rPr lang="en-US" sz="1400" b="1" baseline="0" dirty="0" smtClean="0">
                          <a:latin typeface="+mn-lt"/>
                        </a:rPr>
                        <a:t> 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berkaitan</a:t>
                      </a:r>
                      <a:r>
                        <a:rPr lang="en-US" sz="1400" b="1" baseline="0" dirty="0" smtClean="0">
                          <a:latin typeface="+mn-lt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+mn-lt"/>
                        </a:rPr>
                        <a:t>inovasi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26"/>
          <p:cNvSpPr txBox="1">
            <a:spLocks noGrp="1"/>
          </p:cNvSpPr>
          <p:nvPr>
            <p:ph type="ctrTitle"/>
          </p:nvPr>
        </p:nvSpPr>
        <p:spPr>
          <a:xfrm>
            <a:off x="2394016" y="2060603"/>
            <a:ext cx="7404000" cy="2736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dirty="0"/>
              <a:t>TERIMA KASIH</a:t>
            </a:r>
            <a:endParaRPr dirty="0"/>
          </a:p>
        </p:txBody>
      </p:sp>
      <p:sp>
        <p:nvSpPr>
          <p:cNvPr id="3" name="Google Shape;752;p63"/>
          <p:cNvSpPr txBox="1"/>
          <p:nvPr/>
        </p:nvSpPr>
        <p:spPr>
          <a:xfrm>
            <a:off x="2661136" y="4972555"/>
            <a:ext cx="6869726" cy="7107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b="1" noProof="0" dirty="0" smtClean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" panose="020B0502040204020203" pitchFamily="34" charset="0"/>
              </a:rPr>
              <a:t>Evaluator </a:t>
            </a:r>
            <a:r>
              <a:rPr lang="en-US" sz="2800" b="1" noProof="0" dirty="0" err="1" smtClean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" panose="020B0502040204020203" pitchFamily="34" charset="0"/>
              </a:rPr>
              <a:t>Bagian</a:t>
            </a:r>
            <a:r>
              <a:rPr lang="en-US" sz="2800" b="1" noProof="0" dirty="0" smtClean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en-US" sz="2800" b="1" noProof="0" dirty="0" err="1" smtClean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" panose="020B0502040204020203" pitchFamily="34" charset="0"/>
              </a:rPr>
              <a:t>Organisasi</a:t>
            </a:r>
            <a:r>
              <a:rPr lang="en-US" sz="2800" b="1" noProof="0" dirty="0" smtClean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" panose="020B0502040204020203" pitchFamily="34" charset="0"/>
              </a:rPr>
              <a:t>  </a:t>
            </a:r>
            <a:endParaRPr kumimoji="0" lang="en-US" sz="2800" b="1" i="0" u="none" strike="noStrike" kern="1200" cap="none" spc="0" normalizeH="0" baseline="0" noProof="0" dirty="0">
              <a:ln w="0"/>
              <a:solidFill>
                <a:srgbClr val="DB4368">
                  <a:lumMod val="75000"/>
                </a:srgb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Bahnschrift" panose="020B0502040204020203" pitchFamily="34" charset="0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173072" y="4770678"/>
            <a:ext cx="3845854" cy="13274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 Creative CV by slidesgo">
  <a:themeElements>
    <a:clrScheme name="Simple Light">
      <a:dk1>
        <a:srgbClr val="E9E6E1"/>
      </a:dk1>
      <a:lt1>
        <a:srgbClr val="434343"/>
      </a:lt1>
      <a:dk2>
        <a:srgbClr val="9448BC"/>
      </a:dk2>
      <a:lt2>
        <a:srgbClr val="FFB997"/>
      </a:lt2>
      <a:accent1>
        <a:srgbClr val="DB4368"/>
      </a:accent1>
      <a:accent2>
        <a:srgbClr val="F53264"/>
      </a:accent2>
      <a:accent3>
        <a:srgbClr val="361A30"/>
      </a:accent3>
      <a:accent4>
        <a:srgbClr val="FE9A39"/>
      </a:accent4>
      <a:accent5>
        <a:srgbClr val="7C2F4B"/>
      </a:accent5>
      <a:accent6>
        <a:srgbClr val="FF5160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5837</Words>
  <Application>WPS Presentation</Application>
  <PresentationFormat>Custom</PresentationFormat>
  <Paragraphs>218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30" baseType="lpstr">
      <vt:lpstr>Arial</vt:lpstr>
      <vt:lpstr>SimSun</vt:lpstr>
      <vt:lpstr>Wingdings</vt:lpstr>
      <vt:lpstr>Barlow Condensed SemiBold</vt:lpstr>
      <vt:lpstr>Segoe Print</vt:lpstr>
      <vt:lpstr>Arvo</vt:lpstr>
      <vt:lpstr>Arial</vt:lpstr>
      <vt:lpstr>Barlow Condensed Medium</vt:lpstr>
      <vt:lpstr>Barlow Condensed</vt:lpstr>
      <vt:lpstr>Fira Sans Extra Condensed Medium</vt:lpstr>
      <vt:lpstr>Symbol</vt:lpstr>
      <vt:lpstr>Arial Rounded MT Bold</vt:lpstr>
      <vt:lpstr>Arial Narrow</vt:lpstr>
      <vt:lpstr>Cambria</vt:lpstr>
      <vt:lpstr>Bahnschrift</vt:lpstr>
      <vt:lpstr>Candara</vt:lpstr>
      <vt:lpstr>Microsoft YaHei</vt:lpstr>
      <vt:lpstr>Arial Unicode MS</vt:lpstr>
      <vt:lpstr>Calibri</vt:lpstr>
      <vt:lpstr>My Creative CV by slidesgo</vt:lpstr>
      <vt:lpstr>Waveform</vt:lpstr>
      <vt:lpstr>Hasil Pra -PEKPPP   xxxxxxxx </vt:lpstr>
      <vt:lpstr>Hasil PEKPPP Pada Formulir 01 (F01) untuk Pelaksanaan Pelayanan Publik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pandji.saputra@menpan.go.id</dc:creator>
  <cp:lastModifiedBy>user</cp:lastModifiedBy>
  <cp:revision>165</cp:revision>
  <cp:lastPrinted>2023-07-31T01:04:00Z</cp:lastPrinted>
  <dcterms:created xsi:type="dcterms:W3CDTF">2022-07-20T08:16:00Z</dcterms:created>
  <dcterms:modified xsi:type="dcterms:W3CDTF">2023-10-14T11:31:37Z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AE72E151509F49878137C473CA43D640_12</vt:lpwstr>
  </property>
  <property fmtid="{D5CDD505-2E9C-101B-9397-08002B2CF9AE}" pid="3" name="KSOProductBuildVer">
    <vt:lpwstr>1033-12.2.0.13266</vt:lpwstr>
  </property>
</Properties>
</file>